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2" r:id="rId3"/>
    <p:sldId id="319" r:id="rId4"/>
    <p:sldId id="324" r:id="rId5"/>
    <p:sldId id="339" r:id="rId6"/>
    <p:sldId id="344" r:id="rId7"/>
    <p:sldId id="340" r:id="rId8"/>
    <p:sldId id="345" r:id="rId9"/>
    <p:sldId id="303" r:id="rId10"/>
    <p:sldId id="335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Qanelas Bold" panose="00000800000000000000" charset="-52"/>
      <p:bold r:id="rId24"/>
    </p:embeddedFont>
    <p:embeddedFont>
      <p:font typeface="Qanelas ExtraBold" panose="00000900000000000000" charset="-52"/>
      <p:bold r:id="rId25"/>
    </p:embeddedFont>
    <p:embeddedFont>
      <p:font typeface="Qanelas Heavy" panose="00000A00000000000000" charset="-52"/>
      <p:bold r:id="rId26"/>
    </p:embeddedFont>
    <p:embeddedFont>
      <p:font typeface="Qanelas Light" panose="00000400000000000000" charset="-52"/>
      <p:regular r:id="rId27"/>
    </p:embeddedFont>
    <p:embeddedFont>
      <p:font typeface="Qanelas Medium" panose="00000600000000000000" charset="-52"/>
      <p:regular r:id="rId28"/>
    </p:embeddedFont>
    <p:embeddedFont>
      <p:font typeface="Qanelas SemiBold" panose="00000700000000000000" charset="-52"/>
      <p:bold r:id="rId29"/>
    </p:embeddedFont>
    <p:embeddedFont>
      <p:font typeface="Yu Gothic UI Semibold" panose="020B0700000000000000" pitchFamily="34" charset="-128"/>
      <p:bold r:id="rId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38"/>
    <a:srgbClr val="E68900"/>
    <a:srgbClr val="F08B15"/>
    <a:srgbClr val="F2DB2E"/>
    <a:srgbClr val="FBB635"/>
    <a:srgbClr val="33CDFF"/>
    <a:srgbClr val="0288D1"/>
    <a:srgbClr val="202832"/>
    <a:srgbClr val="F86484"/>
    <a:srgbClr val="A7D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6370" autoAdjust="0"/>
  </p:normalViewPr>
  <p:slideViewPr>
    <p:cSldViewPr snapToGrid="0">
      <p:cViewPr varScale="1">
        <p:scale>
          <a:sx n="70" d="100"/>
          <a:sy n="70" d="100"/>
        </p:scale>
        <p:origin x="43" y="4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B1D8974-5054-46BD-893F-9DDBFB589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8A4D1B-7CDD-497D-B208-AAA93C112A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35EAD-60F5-4F61-87BA-1A821EE955D1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735C15-D721-4DF4-B50D-1135AE85B3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F00DD7-A257-41B3-B213-C211B186D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A7024-6AB5-4512-AA20-B5167D6F8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3877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093A6-CE26-447A-9A0A-1D07AC59F3E7}" type="datetimeFigureOut">
              <a:rPr lang="ru-RU" smtClean="0"/>
              <a:pPr/>
              <a:t>07.03.2019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6A75E-E4AE-40D4-9A29-53F88D3EA4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9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3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5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44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2" y="4589467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48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8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1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9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92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25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8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02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47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9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05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2">
                <a:lumMod val="50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4" y="6356355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5944-7A3E-4985-A42F-06186917749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36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1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BA38"/>
            </a:gs>
            <a:gs pos="100000">
              <a:srgbClr val="FBBA38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E0003-1178-4647-8C7C-E57B593F5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46193"/>
            <a:ext cx="12192000" cy="813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9" y="1295787"/>
            <a:ext cx="5234831" cy="6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Qanelas Heavy" panose="00000A00000000000000" pitchFamily="50" charset="-52"/>
              </a:rPr>
              <a:t>It’s Time!</a:t>
            </a:r>
            <a:endParaRPr lang="ru-RU" sz="4800" b="1" dirty="0">
              <a:solidFill>
                <a:schemeClr val="bg1"/>
              </a:solidFill>
              <a:latin typeface="Qanelas Heavy" panose="00000A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868A1-1417-4E87-B660-752C0A34518E}"/>
              </a:ext>
            </a:extLst>
          </p:cNvPr>
          <p:cNvSpPr txBox="1"/>
          <p:nvPr/>
        </p:nvSpPr>
        <p:spPr>
          <a:xfrm>
            <a:off x="556369" y="5669122"/>
            <a:ext cx="344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Qanelas Heavy" panose="00000A00000000000000" charset="-52"/>
              </a:rPr>
              <a:t>ТИМОФЕЙ КАТКОВ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7F7528A-C825-4862-B7DD-139782B7B3AE}"/>
              </a:ext>
            </a:extLst>
          </p:cNvPr>
          <p:cNvSpPr/>
          <p:nvPr/>
        </p:nvSpPr>
        <p:spPr>
          <a:xfrm>
            <a:off x="4876800" y="2122714"/>
            <a:ext cx="2547257" cy="2570359"/>
          </a:xfrm>
          <a:prstGeom prst="ellipse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3F5552-4F6D-46EC-BFB7-AD70F479FAC2}"/>
              </a:ext>
            </a:extLst>
          </p:cNvPr>
          <p:cNvSpPr/>
          <p:nvPr/>
        </p:nvSpPr>
        <p:spPr>
          <a:xfrm>
            <a:off x="2246852" y="3877681"/>
            <a:ext cx="7610475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4400" dirty="0">
                <a:solidFill>
                  <a:schemeClr val="bg1"/>
                </a:solidFill>
                <a:latin typeface="Qanelas ExtraBold" panose="00000900000000000000" pitchFamily="50" charset="-52"/>
              </a:rPr>
              <a:t>Тимофей Катков</a:t>
            </a:r>
          </a:p>
          <a:p>
            <a:pPr algn="ctr">
              <a:lnSpc>
                <a:spcPct val="80000"/>
              </a:lnSpc>
            </a:pPr>
            <a:r>
              <a:rPr lang="en-US" sz="2800" u="sng" dirty="0">
                <a:solidFill>
                  <a:srgbClr val="FBB635"/>
                </a:solidFill>
                <a:latin typeface="Qanelas SemiBold" panose="00000700000000000000" pitchFamily="50" charset="-52"/>
              </a:rPr>
              <a:t>kat.ok.Timofey@gmail.ru</a:t>
            </a:r>
          </a:p>
          <a:p>
            <a:pPr>
              <a:lnSpc>
                <a:spcPct val="80000"/>
              </a:lnSpc>
            </a:pPr>
            <a:endParaRPr lang="ru-RU" sz="2000" b="1" dirty="0">
              <a:latin typeface="Qanelas ExtraBold" panose="000009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6CB9D-6780-4C0C-960E-0CF7FDF31FB2}"/>
              </a:ext>
            </a:extLst>
          </p:cNvPr>
          <p:cNvSpPr txBox="1"/>
          <p:nvPr/>
        </p:nvSpPr>
        <p:spPr>
          <a:xfrm>
            <a:off x="2645546" y="932155"/>
            <a:ext cx="184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latin typeface="Quanelas Heavy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7AB59-AD8B-41D8-B9E0-068ACE45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844" l="5838" r="92893">
                        <a14:foregroundMark x1="17513" y1="30469" x2="21574" y2="36719"/>
                        <a14:foregroundMark x1="21574" y1="36719" x2="21827" y2="36719"/>
                        <a14:foregroundMark x1="22589" y1="51563" x2="22081" y2="68750"/>
                        <a14:foregroundMark x1="12944" y1="76563" x2="7868" y2="70313"/>
                        <a14:foregroundMark x1="7868" y1="70313" x2="5838" y2="60938"/>
                        <a14:foregroundMark x1="12183" y1="52344" x2="12183" y2="52344"/>
                        <a14:foregroundMark x1="30964" y1="51563" x2="30964" y2="51563"/>
                        <a14:foregroundMark x1="34518" y1="48438" x2="34518" y2="48438"/>
                        <a14:foregroundMark x1="88579" y1="51563" x2="88579" y2="51563"/>
                        <a14:foregroundMark x1="90102" y1="51563" x2="90102" y2="51563"/>
                        <a14:foregroundMark x1="92893" y1="49219" x2="92893" y2="49219"/>
                        <a14:foregroundMark x1="84010" y1="48438" x2="84010" y2="48438"/>
                        <a14:foregroundMark x1="81218" y1="50000" x2="81218" y2="50000"/>
                        <a14:foregroundMark x1="79695" y1="51563" x2="79695" y2="51563"/>
                        <a14:foregroundMark x1="73604" y1="50000" x2="73604" y2="50000"/>
                        <a14:foregroundMark x1="70051" y1="51563" x2="70051" y2="51563"/>
                        <a14:foregroundMark x1="66244" y1="50000" x2="66244" y2="50000"/>
                        <a14:foregroundMark x1="58122" y1="51563" x2="58122" y2="51563"/>
                        <a14:foregroundMark x1="55838" y1="50781" x2="55838" y2="50781"/>
                        <a14:foregroundMark x1="48985" y1="50000" x2="48985" y2="50000"/>
                        <a14:foregroundMark x1="46193" y1="48438" x2="46193" y2="48438"/>
                        <a14:foregroundMark x1="43401" y1="50000" x2="43401" y2="50000"/>
                        <a14:foregroundMark x1="34264" y1="49219" x2="34264" y2="4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3" y="5199388"/>
            <a:ext cx="4101071" cy="1332328"/>
          </a:xfrm>
          <a:prstGeom prst="rect">
            <a:avLst/>
          </a:prstGeom>
        </p:spPr>
      </p:pic>
      <p:pic>
        <p:nvPicPr>
          <p:cNvPr id="9" name="Рисунок 8" descr="Секундомер">
            <a:extLst>
              <a:ext uri="{FF2B5EF4-FFF2-40B4-BE49-F238E27FC236}">
                <a16:creationId xmlns:a16="http://schemas.microsoft.com/office/drawing/2014/main" id="{E8D931C3-AAE9-412D-83CA-489F134F9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511" y="756150"/>
            <a:ext cx="3073153" cy="30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BBA38"/>
            </a:gs>
            <a:gs pos="0">
              <a:srgbClr val="F08B1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3F45494-3DB0-4DE2-BA89-081AF05358BE}"/>
              </a:ext>
            </a:extLst>
          </p:cNvPr>
          <p:cNvSpPr/>
          <p:nvPr/>
        </p:nvSpPr>
        <p:spPr>
          <a:xfrm>
            <a:off x="1811113" y="1786871"/>
            <a:ext cx="4532493" cy="83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latin typeface="Qanelas Bold" panose="00000800000000000000" pitchFamily="50" charset="-52"/>
              </a:rPr>
              <a:t>В современной жизни важно правильно распределять время на свои дела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382C58F-79F7-4C68-97B9-5D837FC3A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717488"/>
            <a:ext cx="5902002" cy="353593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ru-RU" sz="3600" dirty="0">
                <a:latin typeface="Qanelas Heavy" panose="00000A00000000000000" pitchFamily="50" charset="-52"/>
              </a:rPr>
              <a:t>2. ВВЕДЕНИЕ</a:t>
            </a:r>
          </a:p>
        </p:txBody>
      </p:sp>
      <p:pic>
        <p:nvPicPr>
          <p:cNvPr id="5" name="Рисунок 4" descr="Бег">
            <a:extLst>
              <a:ext uri="{FF2B5EF4-FFF2-40B4-BE49-F238E27FC236}">
                <a16:creationId xmlns:a16="http://schemas.microsoft.com/office/drawing/2014/main" id="{95559ABA-C168-48DD-A3DB-33393C34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61339">
            <a:off x="6468862" y="528171"/>
            <a:ext cx="5706261" cy="5706261"/>
          </a:xfrm>
          <a:prstGeom prst="rect">
            <a:avLst/>
          </a:prstGeom>
        </p:spPr>
      </p:pic>
      <p:pic>
        <p:nvPicPr>
          <p:cNvPr id="8" name="Рисунок 7" descr="Открытая книга">
            <a:extLst>
              <a:ext uri="{FF2B5EF4-FFF2-40B4-BE49-F238E27FC236}">
                <a16:creationId xmlns:a16="http://schemas.microsoft.com/office/drawing/2014/main" id="{E095743F-A182-4A4B-97F8-81F4DD1FB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108" y="3129968"/>
            <a:ext cx="914400" cy="914400"/>
          </a:xfrm>
          <a:prstGeom prst="rect">
            <a:avLst/>
          </a:prstGeom>
        </p:spPr>
      </p:pic>
      <p:pic>
        <p:nvPicPr>
          <p:cNvPr id="12" name="Рисунок 11" descr="Смартфон">
            <a:extLst>
              <a:ext uri="{FF2B5EF4-FFF2-40B4-BE49-F238E27FC236}">
                <a16:creationId xmlns:a16="http://schemas.microsoft.com/office/drawing/2014/main" id="{2CA6E598-0327-41AD-886B-BC551AE31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108" y="4526105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25E3-60E6-435F-B58F-9D50D039406A}"/>
              </a:ext>
            </a:extLst>
          </p:cNvPr>
          <p:cNvSpPr txBox="1"/>
          <p:nvPr/>
        </p:nvSpPr>
        <p:spPr>
          <a:xfrm>
            <a:off x="1811113" y="3129968"/>
            <a:ext cx="4309193" cy="760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Раньше люди использовали бумажные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календари и дневники для контроля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 своего времени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6208-17C3-4969-9378-330FF5C59BF2}"/>
              </a:ext>
            </a:extLst>
          </p:cNvPr>
          <p:cNvSpPr txBox="1"/>
          <p:nvPr/>
        </p:nvSpPr>
        <p:spPr>
          <a:xfrm>
            <a:off x="1811113" y="4526105"/>
            <a:ext cx="352051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Современный мир предлагает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Qanelas Bold" panose="00000800000000000000" pitchFamily="50" charset="-52"/>
              </a:rPr>
              <a:t>новые инструменты</a:t>
            </a:r>
          </a:p>
        </p:txBody>
      </p:sp>
      <p:pic>
        <p:nvPicPr>
          <p:cNvPr id="17" name="Рисунок 16" descr="Попасть в яблочко">
            <a:extLst>
              <a:ext uri="{FF2B5EF4-FFF2-40B4-BE49-F238E27FC236}">
                <a16:creationId xmlns:a16="http://schemas.microsoft.com/office/drawing/2014/main" id="{C7E505CB-DCAF-4930-8598-F6902591A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108" y="16858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E98E770-0E6D-48FA-94FE-886874EB6363}"/>
              </a:ext>
            </a:extLst>
          </p:cNvPr>
          <p:cNvSpPr/>
          <p:nvPr/>
        </p:nvSpPr>
        <p:spPr>
          <a:xfrm>
            <a:off x="730945" y="1420254"/>
            <a:ext cx="7431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Medium" panose="00000600000000000000" pitchFamily="50" charset="-52"/>
              </a:rPr>
              <a:t>Современные инструменты иногда не эффективны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1EFE0C0-50F6-438C-AC5F-7CBFF2BA9BBA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6560763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3. ПРОБЛЕМА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3CDED8-2B22-4AC3-B706-FB02289B59C6}"/>
              </a:ext>
            </a:extLst>
          </p:cNvPr>
          <p:cNvSpPr/>
          <p:nvPr/>
        </p:nvSpPr>
        <p:spPr>
          <a:xfrm>
            <a:off x="801156" y="2589197"/>
            <a:ext cx="5576004" cy="373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Бумажный дневник не мобилен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Приложения не всегда имеют хороший интерфейс для управления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Разные приложения реализуют разный функционал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Со временем пропадает мотивация</a:t>
            </a: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ru-RU" sz="2000" dirty="0">
              <a:solidFill>
                <a:schemeClr val="bg1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  <a:p>
            <a:pPr marL="347165" indent="-347165">
              <a:lnSpc>
                <a:spcPct val="80000"/>
              </a:lnSpc>
              <a:spcAft>
                <a:spcPts val="2600"/>
              </a:spcAft>
              <a:buFont typeface="Arial" charset="0"/>
              <a:buChar char="•"/>
            </a:pPr>
            <a:endParaRPr lang="en-US" sz="2000" dirty="0">
              <a:solidFill>
                <a:srgbClr val="FFC000"/>
              </a:solidFill>
              <a:latin typeface="Qanelas Bold" panose="000008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4" name="Рисунок 3" descr="Тенденция к понижению">
            <a:extLst>
              <a:ext uri="{FF2B5EF4-FFF2-40B4-BE49-F238E27FC236}">
                <a16:creationId xmlns:a16="http://schemas.microsoft.com/office/drawing/2014/main" id="{76AAA04F-A109-4C21-9999-8A2EC4D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153878" y="284085"/>
            <a:ext cx="6038122" cy="60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36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173FB6F-03C9-426B-AA2B-E1899DF924BC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1037622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4. РЕШЕНИЕ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CFEFA2E-7F68-4314-8811-2B6D765A0D9D}"/>
              </a:ext>
            </a:extLst>
          </p:cNvPr>
          <p:cNvSpPr/>
          <p:nvPr/>
        </p:nvSpPr>
        <p:spPr>
          <a:xfrm rot="20933540">
            <a:off x="9147548" y="4178259"/>
            <a:ext cx="2051928" cy="2026264"/>
          </a:xfrm>
          <a:prstGeom prst="ellipse">
            <a:avLst/>
          </a:prstGeom>
          <a:solidFill>
            <a:srgbClr val="33CDFF"/>
          </a:solidFill>
          <a:ln w="228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89DDD61-991D-4454-B384-6165306715F4}"/>
              </a:ext>
            </a:extLst>
          </p:cNvPr>
          <p:cNvSpPr/>
          <p:nvPr/>
        </p:nvSpPr>
        <p:spPr>
          <a:xfrm>
            <a:off x="4153024" y="3733654"/>
            <a:ext cx="2777834" cy="2777834"/>
          </a:xfrm>
          <a:prstGeom prst="ellipse">
            <a:avLst/>
          </a:prstGeom>
          <a:solidFill>
            <a:srgbClr val="33CDFF"/>
          </a:solidFill>
          <a:ln w="5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19A04B-3261-44A4-A965-9C27484D8C2D}"/>
              </a:ext>
            </a:extLst>
          </p:cNvPr>
          <p:cNvSpPr txBox="1"/>
          <p:nvPr/>
        </p:nvSpPr>
        <p:spPr>
          <a:xfrm>
            <a:off x="4181749" y="4553929"/>
            <a:ext cx="28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Qanelas ExtraBold" panose="00000900000000000000" pitchFamily="50" charset="-52"/>
              </a:rPr>
              <a:t>Задачи</a:t>
            </a:r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DBB9A8E-404C-4FFF-96B1-044E2D6C8BBD}"/>
              </a:ext>
            </a:extLst>
          </p:cNvPr>
          <p:cNvCxnSpPr>
            <a:cxnSpLocks/>
            <a:stCxn id="61" idx="3"/>
            <a:endCxn id="58" idx="0"/>
          </p:cNvCxnSpPr>
          <p:nvPr/>
        </p:nvCxnSpPr>
        <p:spPr>
          <a:xfrm flipH="1">
            <a:off x="5541941" y="2856615"/>
            <a:ext cx="3391" cy="877039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738F2C0-16FC-4B25-9264-178D546E3E56}"/>
              </a:ext>
            </a:extLst>
          </p:cNvPr>
          <p:cNvCxnSpPr>
            <a:cxnSpLocks/>
            <a:stCxn id="57" idx="7"/>
            <a:endCxn id="61" idx="4"/>
          </p:cNvCxnSpPr>
          <p:nvPr/>
        </p:nvCxnSpPr>
        <p:spPr>
          <a:xfrm flipH="1" flipV="1">
            <a:off x="6356326" y="2543385"/>
            <a:ext cx="4391046" cy="1805270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4D9A799-3B6F-475E-83A3-1908AA8D5631}"/>
              </a:ext>
            </a:extLst>
          </p:cNvPr>
          <p:cNvSpPr txBox="1"/>
          <p:nvPr/>
        </p:nvSpPr>
        <p:spPr>
          <a:xfrm>
            <a:off x="9111528" y="4956072"/>
            <a:ext cx="212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latin typeface="Qanelas ExtraBold" panose="00000900000000000000" pitchFamily="50" charset="-52"/>
              </a:rPr>
              <a:t>Календарь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DA595CF-1564-4D10-99A5-5B8025A20070}"/>
              </a:ext>
            </a:extLst>
          </p:cNvPr>
          <p:cNvSpPr/>
          <p:nvPr/>
        </p:nvSpPr>
        <p:spPr>
          <a:xfrm>
            <a:off x="910221" y="4330409"/>
            <a:ext cx="1930277" cy="1930277"/>
          </a:xfrm>
          <a:prstGeom prst="ellipse">
            <a:avLst/>
          </a:prstGeom>
          <a:solidFill>
            <a:srgbClr val="33C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5ABF5FE1-52A0-496B-86AE-38948C515D5C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 flipH="1">
            <a:off x="1875360" y="2509547"/>
            <a:ext cx="2885901" cy="1820862"/>
          </a:xfrm>
          <a:prstGeom prst="line">
            <a:avLst/>
          </a:prstGeom>
          <a:ln w="762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D2D424-0AEA-43D9-9FA4-970B06054D52}"/>
              </a:ext>
            </a:extLst>
          </p:cNvPr>
          <p:cNvSpPr txBox="1"/>
          <p:nvPr/>
        </p:nvSpPr>
        <p:spPr>
          <a:xfrm>
            <a:off x="989315" y="5033937"/>
            <a:ext cx="187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Qanelas ExtraBold" panose="00000900000000000000" charset="-52"/>
              </a:rPr>
              <a:t>Удобство</a:t>
            </a:r>
            <a:endParaRPr lang="ru-RU" dirty="0">
              <a:latin typeface="Qanelas ExtraBold" panose="00000900000000000000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1904C22A-05C9-4668-977B-F3B9E9B5E887}"/>
              </a:ext>
            </a:extLst>
          </p:cNvPr>
          <p:cNvSpPr/>
          <p:nvPr/>
        </p:nvSpPr>
        <p:spPr>
          <a:xfrm rot="19006501">
            <a:off x="4452188" y="612354"/>
            <a:ext cx="2278204" cy="2234123"/>
          </a:xfrm>
          <a:prstGeom prst="ellipse">
            <a:avLst/>
          </a:prstGeom>
          <a:solidFill>
            <a:srgbClr val="FBB635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BB63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50F9A-0A2F-4E71-91E5-843157EC0837}"/>
              </a:ext>
            </a:extLst>
          </p:cNvPr>
          <p:cNvSpPr txBox="1"/>
          <p:nvPr/>
        </p:nvSpPr>
        <p:spPr>
          <a:xfrm>
            <a:off x="4485474" y="1389702"/>
            <a:ext cx="221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Qanelas ExtraBold" panose="00000900000000000000" pitchFamily="50" charset="-52"/>
              </a:rPr>
              <a:t>It’s time!</a:t>
            </a:r>
            <a:endParaRPr lang="ru-RU" sz="4000" dirty="0">
              <a:latin typeface="Qanelas ExtraBold" panose="000009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31858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5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ЦЕЛЬ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2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E0A201-BAC6-4EBF-A1CA-7F9A906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27" y="15626"/>
            <a:ext cx="5648473" cy="5648473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6. ЗАДАЧИ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E34ABF9-D9A7-401C-8551-EA606310145E}"/>
              </a:ext>
            </a:extLst>
          </p:cNvPr>
          <p:cNvGrpSpPr/>
          <p:nvPr/>
        </p:nvGrpSpPr>
        <p:grpSpPr>
          <a:xfrm>
            <a:off x="944228" y="6054908"/>
            <a:ext cx="10490751" cy="479899"/>
            <a:chOff x="1090731" y="6054908"/>
            <a:chExt cx="10490751" cy="479899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81476E69-C287-411C-8CB7-383476D191A4}"/>
                </a:ext>
              </a:extLst>
            </p:cNvPr>
            <p:cNvGrpSpPr/>
            <p:nvPr/>
          </p:nvGrpSpPr>
          <p:grpSpPr>
            <a:xfrm>
              <a:off x="1090731" y="6098059"/>
              <a:ext cx="5670091" cy="381675"/>
              <a:chOff x="140150" y="6013708"/>
              <a:chExt cx="6559417" cy="441538"/>
            </a:xfrm>
          </p:grpSpPr>
          <p:pic>
            <p:nvPicPr>
              <p:cNvPr id="17" name="logo.png" descr="logo.png">
                <a:extLst>
                  <a:ext uri="{FF2B5EF4-FFF2-40B4-BE49-F238E27FC236}">
                    <a16:creationId xmlns:a16="http://schemas.microsoft.com/office/drawing/2014/main" id="{EC9D146F-3564-40F8-9C33-C2A80C423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483279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ME-RII-2-RGB.png" descr="ME-RII-2-RGB.png">
                <a:extLst>
                  <a:ext uri="{FF2B5EF4-FFF2-40B4-BE49-F238E27FC236}">
                    <a16:creationId xmlns:a16="http://schemas.microsoft.com/office/drawing/2014/main" id="{2FA1BF3F-87B5-44CA-ACCD-B53A9B073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672799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putnik_logo.svg.png" descr="Sputnik_logo.svg.png">
                <a:extLst>
                  <a:ext uri="{FF2B5EF4-FFF2-40B4-BE49-F238E27FC236}">
                    <a16:creationId xmlns:a16="http://schemas.microsoft.com/office/drawing/2014/main" id="{E5508354-0B3D-4C39-8C3D-07496CDAC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1908DC59-F331-4A21-A177-BBC3292EE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91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14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A9FBFB2A-369C-4019-A8C0-D903CEE1B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808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5CC800-80D7-4DA9-A07F-D6D12424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349339" y="6054908"/>
              <a:ext cx="595632" cy="467975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0A6CDC6-E504-4B5B-812B-D0DECEB1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1583" y="6054908"/>
              <a:ext cx="479899" cy="47989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447C73-E042-40CA-A930-557897409B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05" y="717488"/>
            <a:ext cx="3155331" cy="470952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3B2996-E9BA-4375-B310-6E48FB38E88C}"/>
              </a:ext>
            </a:extLst>
          </p:cNvPr>
          <p:cNvSpPr/>
          <p:nvPr/>
        </p:nvSpPr>
        <p:spPr>
          <a:xfrm>
            <a:off x="683953" y="1959881"/>
            <a:ext cx="4726247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Подписка пользователей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Лицензия для производителей </a:t>
            </a:r>
            <a:r>
              <a:rPr lang="ru-RU" sz="2400" dirty="0" err="1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IoT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устройств</a:t>
            </a:r>
          </a:p>
          <a:p>
            <a:pPr>
              <a:spcAft>
                <a:spcPts val="2000"/>
              </a:spcAft>
            </a:pP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Рекламная модель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 Light" charset="0"/>
                <a:cs typeface="Helvetica Light" charset="0"/>
              </a:rPr>
              <a:t>               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(реклама от чайника,</a:t>
            </a:r>
            <a:r>
              <a:rPr lang="en-US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vetica Light" charset="0"/>
                <a:cs typeface="Helvetica Light" charset="0"/>
              </a:rPr>
              <a:t>холодильника и т.д.)</a:t>
            </a:r>
          </a:p>
        </p:txBody>
      </p:sp>
    </p:spTree>
    <p:extLst>
      <p:ext uri="{BB962C8B-B14F-4D97-AF65-F5344CB8AC3E}">
        <p14:creationId xmlns:p14="http://schemas.microsoft.com/office/powerpoint/2010/main" val="3430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1DE36E-2F5A-4C55-86D2-4B0929F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89" y="1176183"/>
            <a:ext cx="4314825" cy="4314825"/>
          </a:xfrm>
          <a:prstGeom prst="rect">
            <a:avLst/>
          </a:prstGeom>
        </p:spPr>
      </p:pic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7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ФУНКЦИОНАЛ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715107" y="2013288"/>
            <a:ext cx="54951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Сервис  IFTTT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If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This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Then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That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)  </a:t>
            </a:r>
          </a:p>
          <a:p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Запущен в 2010 году </a:t>
            </a:r>
          </a:p>
          <a:p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Инвестиции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39М — оценка </a:t>
            </a:r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$</a:t>
            </a:r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200М </a:t>
            </a:r>
            <a:r>
              <a:rPr lang="ru-RU" sz="2400" dirty="0">
                <a:solidFill>
                  <a:schemeClr val="bg1"/>
                </a:solidFill>
                <a:latin typeface="Qanelas Light" panose="00000400000000000000" pitchFamily="50" charset="-52"/>
                <a:ea typeface="HeliosThinC" charset="0"/>
                <a:cs typeface="HeliosThinC" charset="0"/>
              </a:rPr>
              <a:t>(2014) </a:t>
            </a:r>
            <a:b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</a:b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iosThinC" charset="0"/>
              <a:cs typeface="HeliosThinC" charset="0"/>
            </a:endParaRPr>
          </a:p>
          <a:p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Минусы —</a:t>
            </a:r>
            <a:r>
              <a:rPr lang="en-US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плохо заточен под </a:t>
            </a:r>
            <a:r>
              <a:rPr lang="ru-RU" sz="2400" dirty="0" err="1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IoT</a:t>
            </a:r>
            <a:r>
              <a:rPr lang="ru-RU" sz="2400" dirty="0">
                <a:solidFill>
                  <a:srgbClr val="33CDFF"/>
                </a:solidFill>
                <a:latin typeface="Qanelas Bold" panose="00000800000000000000" pitchFamily="50" charset="-52"/>
                <a:ea typeface="HeliosThinC" charset="0"/>
                <a:cs typeface="HeliosThinC" charset="0"/>
              </a:rPr>
              <a:t> </a:t>
            </a:r>
            <a:endParaRPr lang="ru-RU" sz="2400" dirty="0">
              <a:solidFill>
                <a:srgbClr val="33CDFF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pic>
        <p:nvPicPr>
          <p:cNvPr id="1026" name="Picture 2" descr="http://www.droid-life.com/wp-content/uploads/2015/06/ifttt-logo.jpg">
            <a:extLst>
              <a:ext uri="{FF2B5EF4-FFF2-40B4-BE49-F238E27FC236}">
                <a16:creationId xmlns:a16="http://schemas.microsoft.com/office/drawing/2014/main" id="{6F990410-0102-4AB9-A5D4-E543CE0E5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4714" r="19850" b="8448"/>
          <a:stretch/>
        </p:blipFill>
        <p:spPr bwMode="auto">
          <a:xfrm>
            <a:off x="7357018" y="2013288"/>
            <a:ext cx="2634707" cy="2640616"/>
          </a:xfrm>
          <a:prstGeom prst="roundRect">
            <a:avLst>
              <a:gd name="adj" fmla="val 184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131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Заголовок 1">
            <a:extLst>
              <a:ext uri="{FF2B5EF4-FFF2-40B4-BE49-F238E27FC236}">
                <a16:creationId xmlns:a16="http://schemas.microsoft.com/office/drawing/2014/main" id="{297A1F8F-9A0F-4059-9061-02E51417C98F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8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.НА БУДУЩЕЕ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61DDDBF-1A28-4539-839E-E4DDA2947917}"/>
              </a:ext>
            </a:extLst>
          </p:cNvPr>
          <p:cNvGrpSpPr/>
          <p:nvPr/>
        </p:nvGrpSpPr>
        <p:grpSpPr>
          <a:xfrm>
            <a:off x="944228" y="6054908"/>
            <a:ext cx="10032424" cy="479899"/>
            <a:chOff x="1090731" y="6054908"/>
            <a:chExt cx="10032424" cy="479899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4C6D0DA6-0EC9-4C93-A321-DD7A24525EA9}"/>
                </a:ext>
              </a:extLst>
            </p:cNvPr>
            <p:cNvGrpSpPr/>
            <p:nvPr/>
          </p:nvGrpSpPr>
          <p:grpSpPr>
            <a:xfrm>
              <a:off x="1090731" y="6098059"/>
              <a:ext cx="5391201" cy="381675"/>
              <a:chOff x="140150" y="6013708"/>
              <a:chExt cx="6236785" cy="441538"/>
            </a:xfrm>
          </p:grpSpPr>
          <p:pic>
            <p:nvPicPr>
              <p:cNvPr id="29" name="logo.png" descr="logo.png">
                <a:extLst>
                  <a:ext uri="{FF2B5EF4-FFF2-40B4-BE49-F238E27FC236}">
                    <a16:creationId xmlns:a16="http://schemas.microsoft.com/office/drawing/2014/main" id="{54A43FD1-DA20-4E66-A492-2CC00CCF1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160647" y="6146346"/>
                <a:ext cx="1216288" cy="209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ME-RII-2-RGB.png" descr="ME-RII-2-RGB.png">
                <a:extLst>
                  <a:ext uri="{FF2B5EF4-FFF2-40B4-BE49-F238E27FC236}">
                    <a16:creationId xmlns:a16="http://schemas.microsoft.com/office/drawing/2014/main" id="{47FEBC98-2BE2-4889-9735-3E01B649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 t="1" r="50119" b="8018"/>
              <a:stretch/>
            </p:blipFill>
            <p:spPr>
              <a:xfrm>
                <a:off x="3462947" y="6141626"/>
                <a:ext cx="813131" cy="229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Sputnik_logo.svg.png" descr="Sputnik_logo.svg.png">
                <a:extLst>
                  <a:ext uri="{FF2B5EF4-FFF2-40B4-BE49-F238E27FC236}">
                    <a16:creationId xmlns:a16="http://schemas.microsoft.com/office/drawing/2014/main" id="{CE9AC750-7007-46CA-BBE7-246E0A87A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/>
              </a:blip>
              <a:stretch>
                <a:fillRect/>
              </a:stretch>
            </p:blipFill>
            <p:spPr>
              <a:xfrm>
                <a:off x="140150" y="6013708"/>
                <a:ext cx="508226" cy="441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4948B4F7-1121-47AB-85BA-21A06478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7614" y="6131030"/>
                <a:ext cx="881060" cy="240456"/>
              </a:xfrm>
              <a:prstGeom prst="rect">
                <a:avLst/>
              </a:prstGeom>
            </p:spPr>
          </p:pic>
        </p:grpSp>
        <p:pic>
          <p:nvPicPr>
            <p:cNvPr id="26" name="Picture 2" descr="Картинки по запросу фрии логотип png">
              <a:extLst>
                <a:ext uri="{FF2B5EF4-FFF2-40B4-BE49-F238E27FC236}">
                  <a16:creationId xmlns:a16="http://schemas.microsoft.com/office/drawing/2014/main" id="{C30C65BA-0772-4781-A09C-F93E09C46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00" y="6208634"/>
              <a:ext cx="880499" cy="2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11F7BB7C-449E-48AD-8737-7C98B8938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9" t="19375" r="68603" b="19860"/>
            <a:stretch/>
          </p:blipFill>
          <p:spPr>
            <a:xfrm>
              <a:off x="9265496" y="6054908"/>
              <a:ext cx="595632" cy="467975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21D8AD0-277F-4A6C-9D07-2CBA428B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256" y="6054908"/>
              <a:ext cx="479899" cy="479899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B90A455-E173-463E-B966-045180BB2702}"/>
              </a:ext>
            </a:extLst>
          </p:cNvPr>
          <p:cNvSpPr/>
          <p:nvPr/>
        </p:nvSpPr>
        <p:spPr>
          <a:xfrm>
            <a:off x="4716545" y="2158188"/>
            <a:ext cx="3237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Нет спама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Авторизация для общения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3091816-B2BC-44A7-BDE4-DD7FBC706A86}"/>
              </a:ext>
            </a:extLst>
          </p:cNvPr>
          <p:cNvSpPr/>
          <p:nvPr/>
        </p:nvSpPr>
        <p:spPr>
          <a:xfrm>
            <a:off x="867508" y="2171923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Приватный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Нет телефона или соцсетей для регистрации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5B136DC-74AA-4F65-AC0E-B10CCA13DC58}"/>
              </a:ext>
            </a:extLst>
          </p:cNvPr>
          <p:cNvSpPr/>
          <p:nvPr/>
        </p:nvSpPr>
        <p:spPr>
          <a:xfrm>
            <a:off x="8421770" y="4272947"/>
            <a:ext cx="3237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Push-To-Talk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17F19-9641-414C-8757-BDED8205B6B5}"/>
              </a:ext>
            </a:extLst>
          </p:cNvPr>
          <p:cNvSpPr/>
          <p:nvPr/>
        </p:nvSpPr>
        <p:spPr>
          <a:xfrm>
            <a:off x="867508" y="428427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Наблюдение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Видео-няня, наблюдение за офисом, домом,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family-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локатор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1A4B36-FAE2-486C-91AF-2A6F76ACA7BA}"/>
              </a:ext>
            </a:extLst>
          </p:cNvPr>
          <p:cNvSpPr/>
          <p:nvPr/>
        </p:nvSpPr>
        <p:spPr>
          <a:xfrm>
            <a:off x="4716545" y="4272947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API</a:t>
            </a:r>
            <a:endParaRPr lang="ru-RU" sz="2400" dirty="0">
              <a:solidFill>
                <a:schemeClr val="bg1"/>
              </a:solidFill>
              <a:latin typeface="Qanelas Bold" panose="00000800000000000000" pitchFamily="50" charset="-52"/>
              <a:ea typeface="Helvetica" charset="0"/>
              <a:cs typeface="Helvetica" charset="0"/>
            </a:endParaRP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Для ботов, управления </a:t>
            </a:r>
            <a:r>
              <a:rPr lang="en-US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IoT, indoor </a:t>
            </a:r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навигация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18419B5-A637-401F-9A44-907F5F3CFA53}"/>
              </a:ext>
            </a:extLst>
          </p:cNvPr>
          <p:cNvSpPr/>
          <p:nvPr/>
        </p:nvSpPr>
        <p:spPr>
          <a:xfrm>
            <a:off x="8420020" y="2158188"/>
            <a:ext cx="3237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Qanelas Bold" panose="00000800000000000000" pitchFamily="50" charset="-52"/>
                <a:ea typeface="Helvetica" charset="0"/>
                <a:cs typeface="Helvetica" charset="0"/>
              </a:rPr>
              <a:t>Пользователи рядом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latin typeface="Qanelas Light" panose="00000400000000000000" pitchFamily="50" charset="-52"/>
                <a:ea typeface="Helvetica" charset="0"/>
                <a:cs typeface="Helvetica" charset="0"/>
              </a:rPr>
              <a:t>Знакомства на расстоянии до 100 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4A3C3F-BA73-4AC1-ADF5-07C6C12858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25" y="3580944"/>
            <a:ext cx="648560" cy="6485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CD2DAD-FEFF-4F0A-BD05-23B9B525D1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05" y="3605607"/>
            <a:ext cx="604848" cy="6048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D2DBD8-39F7-42FC-921B-8C35F42B16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3599993"/>
            <a:ext cx="610462" cy="6104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FEAD7-0517-4FD3-B1D5-639899DD92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37" y="1316370"/>
            <a:ext cx="677135" cy="6771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41AA6E-F0EE-4829-B50D-7BDA716CF1B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3005" y="1388657"/>
            <a:ext cx="604848" cy="6048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F90D281-B807-4752-8618-DDA70323375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12" y="1388657"/>
            <a:ext cx="621430" cy="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1A130-C7E8-4FF9-AE5A-CA05EBF0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92" y="514846"/>
            <a:ext cx="6343154" cy="6343154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1FA48D-AB12-4934-AA64-F1BA8FECCE72}"/>
              </a:ext>
            </a:extLst>
          </p:cNvPr>
          <p:cNvSpPr txBox="1">
            <a:spLocks/>
          </p:cNvSpPr>
          <p:nvPr/>
        </p:nvSpPr>
        <p:spPr>
          <a:xfrm>
            <a:off x="715108" y="717488"/>
            <a:ext cx="7470585" cy="353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9</a:t>
            </a:r>
            <a:r>
              <a:rPr lang="ru-RU" sz="3600" dirty="0">
                <a:solidFill>
                  <a:schemeClr val="bg1"/>
                </a:solidFill>
                <a:latin typeface="Qanelas Heavy" panose="00000A00000000000000" pitchFamily="50" charset="-52"/>
              </a:rPr>
              <a:t>. КОМАНДА</a:t>
            </a:r>
            <a:endParaRPr lang="ru-RU" sz="3600" b="1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CD6318-2D34-4552-A3C4-BA5903759049}"/>
              </a:ext>
            </a:extLst>
          </p:cNvPr>
          <p:cNvSpPr/>
          <p:nvPr/>
        </p:nvSpPr>
        <p:spPr>
          <a:xfrm>
            <a:off x="1877260" y="1542659"/>
            <a:ext cx="18774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Ян </a:t>
            </a:r>
            <a:r>
              <a:rPr lang="ru-RU" sz="2400" b="1" dirty="0" err="1">
                <a:solidFill>
                  <a:schemeClr val="bg1"/>
                </a:solidFill>
                <a:latin typeface="Qanelas ExtraBold" panose="00000900000000000000" pitchFamily="50" charset="-52"/>
              </a:rPr>
              <a:t>Билялов</a:t>
            </a:r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</a:t>
            </a:r>
            <a:endParaRPr lang="en-US" dirty="0">
              <a:solidFill>
                <a:schemeClr val="bg1"/>
              </a:solidFill>
              <a:latin typeface="Qanelas Medium" panose="00000600000000000000" pitchFamily="50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Qanelas Medium" panose="00000600000000000000" pitchFamily="50" charset="-52"/>
              </a:rPr>
              <a:t>CEO </a:t>
            </a:r>
            <a:r>
              <a:rPr lang="ru-RU" dirty="0">
                <a:solidFill>
                  <a:schemeClr val="bg1"/>
                </a:solidFill>
                <a:latin typeface="Qanelas Medium" panose="00000600000000000000" pitchFamily="50" charset="-52"/>
              </a:rPr>
              <a:t>проекта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E964C2C-EE09-463F-80DD-83320D9F133D}"/>
              </a:ext>
            </a:extLst>
          </p:cNvPr>
          <p:cNvSpPr/>
          <p:nvPr/>
        </p:nvSpPr>
        <p:spPr>
          <a:xfrm>
            <a:off x="1877260" y="3039012"/>
            <a:ext cx="3076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Владимир Шарапов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сооснователь, финансы,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управление</a:t>
            </a:r>
            <a:endParaRPr lang="ru-RU" dirty="0">
              <a:latin typeface="Qanelas Medium" panose="00000600000000000000" pitchFamily="50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94AE7-4E79-40ED-ABA7-C9A5CAC01211}"/>
              </a:ext>
            </a:extLst>
          </p:cNvPr>
          <p:cNvSpPr/>
          <p:nvPr/>
        </p:nvSpPr>
        <p:spPr>
          <a:xfrm>
            <a:off x="5415942" y="3457330"/>
            <a:ext cx="3335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работают большинство членов команды вместе</a:t>
            </a:r>
            <a:r>
              <a:rPr lang="en-US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, </a:t>
            </a:r>
            <a:endParaRPr lang="ru-RU" sz="20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FFC000"/>
                </a:solidFill>
                <a:latin typeface="Qanelas ExtraBold" panose="00000900000000000000" pitchFamily="50" charset="-52"/>
                <a:ea typeface="Helvetica Light" charset="0"/>
                <a:cs typeface="Helvetica Light" charset="0"/>
              </a:rPr>
              <a:t>а сооснователи в бизнесе с прошлого века</a:t>
            </a:r>
            <a:endParaRPr lang="ru-RU" sz="2400" dirty="0">
              <a:solidFill>
                <a:srgbClr val="FFC000"/>
              </a:solidFill>
              <a:latin typeface="Qanelas ExtraBold" panose="00000900000000000000" pitchFamily="50" charset="-52"/>
              <a:ea typeface="Helvetica Light" charset="0"/>
              <a:cs typeface="Helvetica Light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76666-7B60-4175-B0E7-8144BBF52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1637909"/>
            <a:ext cx="715236" cy="71523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3FE801-C0BB-41D2-8397-5B846C5BE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8" y="3134262"/>
            <a:ext cx="715236" cy="715236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FA947EC-3272-4880-9B72-25000ACFD9FF}"/>
              </a:ext>
            </a:extLst>
          </p:cNvPr>
          <p:cNvSpPr/>
          <p:nvPr/>
        </p:nvSpPr>
        <p:spPr>
          <a:xfrm>
            <a:off x="5284045" y="1089541"/>
            <a:ext cx="431104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600" dirty="0">
                <a:solidFill>
                  <a:srgbClr val="FBB635"/>
                </a:solidFill>
                <a:latin typeface="Qanelas Heavy" panose="00000A00000000000000" pitchFamily="50" charset="-52"/>
              </a:rPr>
              <a:t>10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BC4EA02-6EE4-42C6-9B06-7F44EF32F6E5}"/>
              </a:ext>
            </a:extLst>
          </p:cNvPr>
          <p:cNvSpPr/>
          <p:nvPr/>
        </p:nvSpPr>
        <p:spPr>
          <a:xfrm rot="16200000">
            <a:off x="7035500" y="1611716"/>
            <a:ext cx="20385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>
                <a:solidFill>
                  <a:srgbClr val="FBB635"/>
                </a:solidFill>
                <a:latin typeface="Qanelas Bold" panose="00000800000000000000" pitchFamily="50" charset="-52"/>
              </a:rPr>
              <a:t>лет</a:t>
            </a:r>
            <a:endParaRPr lang="ru-RU" sz="8000" dirty="0">
              <a:solidFill>
                <a:srgbClr val="FBB635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B9C4E1-C713-44C2-BAF9-5C134E410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" y="4422026"/>
            <a:ext cx="993230" cy="993230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87AB97B-23AC-4AC3-8925-EE947B21A9BC}"/>
              </a:ext>
            </a:extLst>
          </p:cNvPr>
          <p:cNvSpPr/>
          <p:nvPr/>
        </p:nvSpPr>
        <p:spPr>
          <a:xfrm>
            <a:off x="1877260" y="4526253"/>
            <a:ext cx="25731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Qanelas ExtraBold" panose="00000900000000000000" pitchFamily="50" charset="-52"/>
              </a:rPr>
              <a:t>Разработчики</a:t>
            </a:r>
          </a:p>
          <a:p>
            <a:r>
              <a:rPr lang="en-US" b="1" dirty="0">
                <a:solidFill>
                  <a:schemeClr val="bg1"/>
                </a:solidFill>
                <a:latin typeface="Qanelas Medium" panose="00000600000000000000" pitchFamily="50" charset="-52"/>
              </a:rPr>
              <a:t>Android, IOS, </a:t>
            </a:r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дизайн, </a:t>
            </a:r>
          </a:p>
          <a:p>
            <a:r>
              <a:rPr lang="ru-RU" b="1" dirty="0">
                <a:solidFill>
                  <a:schemeClr val="bg1"/>
                </a:solidFill>
                <a:latin typeface="Qanelas Medium" panose="00000600000000000000" pitchFamily="50" charset="-52"/>
              </a:rPr>
              <a:t>сервер, маркетинг</a:t>
            </a:r>
            <a:endParaRPr lang="ru-RU" dirty="0">
              <a:latin typeface="Qanelas Medium" panose="000006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27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7B1FA2"/>
      </a:dk2>
      <a:lt2>
        <a:srgbClr val="FF98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19946</TotalTime>
  <Words>222</Words>
  <Application>Microsoft Office PowerPoint</Application>
  <PresentationFormat>Широкоэкранный</PresentationFormat>
  <Paragraphs>59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5" baseType="lpstr">
      <vt:lpstr>Quanelas Heavy</vt:lpstr>
      <vt:lpstr>Qanelas SemiBold</vt:lpstr>
      <vt:lpstr>Helvetica</vt:lpstr>
      <vt:lpstr>Qanelas Light</vt:lpstr>
      <vt:lpstr>Yu Gothic UI Semibold</vt:lpstr>
      <vt:lpstr>Qanelas Medium</vt:lpstr>
      <vt:lpstr>Calibri</vt:lpstr>
      <vt:lpstr>Qanelas Heavy</vt:lpstr>
      <vt:lpstr>Helvetica Light</vt:lpstr>
      <vt:lpstr>Qanelas ExtraBold</vt:lpstr>
      <vt:lpstr>Arial</vt:lpstr>
      <vt:lpstr>Calibri Light</vt:lpstr>
      <vt:lpstr>Qanelas Bold</vt:lpstr>
      <vt:lpstr>HeliosThinC</vt:lpstr>
      <vt:lpstr>Тема Office</vt:lpstr>
      <vt:lpstr>Презентация PowerPoint</vt:lpstr>
      <vt:lpstr>2. 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Sanzharevski</dc:creator>
  <cp:lastModifiedBy>Пользователь Windows</cp:lastModifiedBy>
  <cp:revision>1045</cp:revision>
  <dcterms:created xsi:type="dcterms:W3CDTF">2016-05-16T09:44:36Z</dcterms:created>
  <dcterms:modified xsi:type="dcterms:W3CDTF">2019-03-07T03:13:31Z</dcterms:modified>
</cp:coreProperties>
</file>